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359" r:id="rId3"/>
    <p:sldId id="356" r:id="rId4"/>
    <p:sldId id="346" r:id="rId5"/>
    <p:sldId id="355" r:id="rId6"/>
    <p:sldId id="347" r:id="rId7"/>
    <p:sldId id="361" r:id="rId8"/>
    <p:sldId id="360" r:id="rId9"/>
    <p:sldId id="349" r:id="rId10"/>
    <p:sldId id="362" r:id="rId11"/>
    <p:sldId id="363" r:id="rId12"/>
    <p:sldId id="354" r:id="rId13"/>
    <p:sldId id="364" r:id="rId14"/>
    <p:sldId id="365" r:id="rId15"/>
    <p:sldId id="358" r:id="rId16"/>
    <p:sldId id="357" r:id="rId17"/>
    <p:sldId id="260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N W3"/>
        <a:cs typeface="ヒラギノ角ゴ ProN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6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90265" autoAdjust="0"/>
  </p:normalViewPr>
  <p:slideViewPr>
    <p:cSldViewPr snapToGrid="0" snapToObjects="1">
      <p:cViewPr varScale="1">
        <p:scale>
          <a:sx n="67" d="100"/>
          <a:sy n="67" d="100"/>
        </p:scale>
        <p:origin x="14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11187BE-F7E1-4513-BE5B-713754A785CE}" type="datetimeFigureOut">
              <a:rPr lang="en-US"/>
              <a:pPr>
                <a:defRPr/>
              </a:pPr>
              <a:t>24-Jul-18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DDA0FC1-EC24-4356-AD5D-49B4B340D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1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59F0C-9D3D-428C-8FEC-83FF33E4A9D9}" type="datetimeFigureOut">
              <a:rPr lang="en-US" smtClean="0"/>
              <a:pPr/>
              <a:t>24-Jul-18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B1F10-F782-44DD-9191-BA64F2B09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06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1F10-F782-44DD-9191-BA64F2B09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5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1F10-F782-44DD-9191-BA64F2B09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8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1F10-F782-44DD-9191-BA64F2B09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8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1F10-F782-44DD-9191-BA64F2B0966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2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1F10-F782-44DD-9191-BA64F2B096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9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7B1F10-F782-44DD-9191-BA64F2B096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/>
          <a:srcRect l="17406" t="3525" r="6796" b="322"/>
          <a:stretch>
            <a:fillRect/>
          </a:stretch>
        </p:blipFill>
        <p:spPr bwMode="auto">
          <a:xfrm>
            <a:off x="0" y="85566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 userDrawn="1"/>
        </p:nvSpPr>
        <p:spPr bwMode="auto">
          <a:xfrm>
            <a:off x="304800" y="838200"/>
            <a:ext cx="4724400" cy="573246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>
              <a:defRPr/>
            </a:pPr>
            <a:endParaRPr lang="en-US" dirty="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pitchFamily="34" charset="0"/>
            </a:endParaRP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96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04800" y="76200"/>
            <a:ext cx="11191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/>
          </p:cNvSpPr>
          <p:nvPr userDrawn="1"/>
        </p:nvSpPr>
        <p:spPr bwMode="auto">
          <a:xfrm>
            <a:off x="5410200" y="457200"/>
            <a:ext cx="336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CorisandeBold" pitchFamily="2" charset="0"/>
                <a:ea typeface="ヒラギノ角ゴ ProN W3" charset="-128"/>
                <a:cs typeface="Calibri"/>
                <a:sym typeface="Corbel Italic" charset="0"/>
              </a:rPr>
              <a:t>www.chskenya.org 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4114800" cy="2228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41148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CE34C-9693-495D-82F7-3A4E8DD3F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6F6D3-E0DC-4453-91CA-D230716AAB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B9F6-BEE5-45C8-834A-FB25766D5C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/>
          <a:srcRect l="17686" t="7265" r="6517" b="2756"/>
          <a:stretch>
            <a:fillRect/>
          </a:stretch>
        </p:blipFill>
        <p:spPr bwMode="auto">
          <a:xfrm>
            <a:off x="0" y="831850"/>
            <a:ext cx="9144000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62000"/>
            <a:ext cx="3733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4"/>
          <p:cNvSpPr txBox="1">
            <a:spLocks/>
          </p:cNvSpPr>
          <p:nvPr userDrawn="1"/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>
            <a:defPPr>
              <a:defRPr lang="en-US"/>
            </a:defPPr>
            <a:lvl1pPr marL="0" algn="ctr" defTabSz="457200" rtl="0" eaLnBrk="0" latinLnBrk="0" hangingPunct="0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3816F3B-CE8F-4A11-B018-2768E33183B8}" type="slidenum">
              <a:rPr lang="en-US" sz="1200" smtClean="0">
                <a:solidFill>
                  <a:srgbClr val="898989"/>
                </a:solidFill>
                <a:latin typeface="Calibri" charset="0"/>
                <a:sym typeface="Calibri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charset="0"/>
              <a:sym typeface="Calibri" charset="0"/>
            </a:endParaRPr>
          </a:p>
        </p:txBody>
      </p:sp>
      <p:pic>
        <p:nvPicPr>
          <p:cNvPr id="5" name="Picture 1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964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04800" y="76200"/>
            <a:ext cx="11191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/>
          </p:cNvSpPr>
          <p:nvPr userDrawn="1"/>
        </p:nvSpPr>
        <p:spPr bwMode="auto">
          <a:xfrm>
            <a:off x="5410200" y="457200"/>
            <a:ext cx="336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bg1"/>
                </a:solidFill>
                <a:latin typeface="Calibri"/>
                <a:ea typeface="ヒラギノ角ゴ ProN W3" charset="-128"/>
                <a:cs typeface="Calibri"/>
                <a:sym typeface="Corbel Italic" charset="0"/>
              </a:rPr>
              <a:t>www.chskenya.org </a:t>
            </a:r>
          </a:p>
        </p:txBody>
      </p:sp>
      <p:pic>
        <p:nvPicPr>
          <p:cNvPr id="8" name="Picture 1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84138" y="6037263"/>
            <a:ext cx="9296401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609600" y="2133600"/>
            <a:ext cx="3886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bg1"/>
                </a:solidFill>
                <a:latin typeface="CorisandeBold"/>
                <a:ea typeface="+mn-ea"/>
                <a:cs typeface="CorisandeBold"/>
              </a:rPr>
              <a:t>Thank you!</a:t>
            </a:r>
            <a:endParaRPr lang="en-US" sz="2800" dirty="0">
              <a:solidFill>
                <a:schemeClr val="bg1"/>
              </a:solidFill>
              <a:latin typeface="CorisandeBold"/>
              <a:ea typeface="+mn-ea"/>
              <a:cs typeface="Corisande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CorisandeBold"/>
              <a:ea typeface="+mn-ea"/>
              <a:cs typeface="CorisandeBold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90600" y="3581400"/>
            <a:ext cx="3581400" cy="135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orisandeBold"/>
                <a:ea typeface="+mn-ea"/>
                <a:cs typeface="CorisandeBold"/>
              </a:rPr>
              <a:t>Centre for Health Solutions – Kenya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CorisandeBold"/>
              <a:ea typeface="+mn-ea"/>
              <a:cs typeface="Corisande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orisandeBold"/>
                <a:ea typeface="+mn-ea"/>
                <a:cs typeface="CorisandeBold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CorisandeBold"/>
                <a:ea typeface="+mn-ea"/>
                <a:cs typeface="CorisandeBold"/>
              </a:rPr>
              <a:t>chskenya</a:t>
            </a:r>
            <a:endParaRPr lang="en-US" sz="1600" dirty="0">
              <a:solidFill>
                <a:schemeClr val="bg1"/>
              </a:solidFill>
              <a:latin typeface="CorisandeBold"/>
              <a:ea typeface="+mn-ea"/>
              <a:cs typeface="Corisande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CorisandeBold"/>
              <a:ea typeface="+mn-ea"/>
              <a:cs typeface="CorisandeBol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orisandeBold"/>
                <a:ea typeface="+mn-ea"/>
                <a:cs typeface="CorisandeBold"/>
              </a:rPr>
              <a:t>www.chskenya.org</a:t>
            </a:r>
          </a:p>
        </p:txBody>
      </p:sp>
      <p:pic>
        <p:nvPicPr>
          <p:cNvPr id="11" name="Picture 22" descr="facebook-circle-icon-blu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2000" y="3581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twitter-circle-icon-blue-logo-flat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40751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8EAED-466D-4E8B-942E-D19524A0AE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>
                  <a:lumMod val="75000"/>
                </a:schemeClr>
              </a:buClr>
              <a:defRPr/>
            </a:lvl1pPr>
            <a:lvl2pPr>
              <a:buClr>
                <a:schemeClr val="accent6">
                  <a:lumMod val="75000"/>
                </a:schemeClr>
              </a:buClr>
              <a:defRPr/>
            </a:lvl2pPr>
            <a:lvl3pPr>
              <a:buClr>
                <a:schemeClr val="accent6">
                  <a:lumMod val="75000"/>
                </a:schemeClr>
              </a:buClr>
              <a:defRPr/>
            </a:lvl3pPr>
            <a:lvl4pPr>
              <a:buClr>
                <a:schemeClr val="accent6">
                  <a:lumMod val="75000"/>
                </a:schemeClr>
              </a:buClr>
              <a:defRPr/>
            </a:lvl4pPr>
            <a:lvl5pPr>
              <a:buClr>
                <a:schemeClr val="accent6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FFC25-3647-4C2D-9E69-D8F76CF3D0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CD89E-3B67-466D-A67D-33D4D0029D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4F70C-4875-4DC5-94E7-7036BB4530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5794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F421D-E25E-4D7A-91F9-96B203C9E9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FE04-30D1-4DE5-B068-6E37321DDD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15300" y="6640513"/>
            <a:ext cx="1857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102EB-C0AA-49B6-BCD4-00224E555B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4075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4075"/>
            <a:ext cx="5111750" cy="52720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15048"/>
            <a:ext cx="3008313" cy="40111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C3E52-C3EE-479C-B8DD-F21DF17FE4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61999"/>
            <a:ext cx="5486400" cy="3965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>
                <a:sym typeface="Calibri" pitchFamily="34" charset="0"/>
              </a:rPr>
              <a:t>Click icon to add picture</a:t>
            </a:r>
            <a:endParaRPr lang="en-US" noProof="0">
              <a:sym typeface="Calibri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0A641-7837-4B88-A494-F44DE0D97C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76200" y="6578600"/>
            <a:ext cx="9296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5063" y="6399213"/>
            <a:ext cx="268287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Calibri"/>
                <a:ea typeface="ヒラギノ角ゴ ProN W3" charset="-128"/>
                <a:cs typeface="Calibri"/>
                <a:sym typeface="Calibri" pitchFamily="34" charset="0"/>
              </a:defRPr>
            </a:lvl1pPr>
          </a:lstStyle>
          <a:p>
            <a:pPr>
              <a:defRPr/>
            </a:pPr>
            <a:fld id="{6306AD9F-12EA-4192-AC73-78D6A1C847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>
            <a:off x="2971800" y="6578600"/>
            <a:ext cx="336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schemeClr val="bg1"/>
                </a:solidFill>
                <a:latin typeface="Calibri"/>
                <a:ea typeface="ヒラギノ角ゴ ProN W3" charset="-128"/>
                <a:cs typeface="Calibri"/>
                <a:sym typeface="Corbel Italic" charset="0"/>
              </a:rPr>
              <a:t>Preferred Partner for Health Solutions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5410200" y="365125"/>
            <a:ext cx="336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 anchor="ctr"/>
          <a:lstStyle/>
          <a:p>
            <a:pPr marL="39688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002060"/>
                </a:solidFill>
                <a:latin typeface="CorisandeBold" pitchFamily="2" charset="0"/>
                <a:ea typeface="ヒラギノ角ゴ ProN W3" charset="-128"/>
                <a:cs typeface="Calibri"/>
                <a:sym typeface="Corbel Italic" charset="0"/>
              </a:rPr>
              <a:t>www.chskenya.org</a:t>
            </a:r>
            <a:r>
              <a:rPr lang="en-US" sz="1100" dirty="0">
                <a:solidFill>
                  <a:schemeClr val="accent1">
                    <a:lumMod val="50000"/>
                  </a:schemeClr>
                </a:solidFill>
                <a:latin typeface="CorisandeBold" pitchFamily="2" charset="0"/>
                <a:ea typeface="ヒラギノ角ゴ ProN W3" charset="-128"/>
                <a:cs typeface="Calibri"/>
                <a:sym typeface="Corbel Italic" charset="0"/>
              </a:rPr>
              <a:t> </a:t>
            </a:r>
          </a:p>
        </p:txBody>
      </p:sp>
      <p:pic>
        <p:nvPicPr>
          <p:cNvPr id="1032" name="Picture 9" descr="CHS Logo blue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1325" y="193675"/>
            <a:ext cx="76041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6350" y="-12700"/>
            <a:ext cx="91821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61" r:id="rId7"/>
    <p:sldLayoutId id="2147483756" r:id="rId8"/>
    <p:sldLayoutId id="2147483757" r:id="rId9"/>
    <p:sldLayoutId id="2147483758" r:id="rId10"/>
    <p:sldLayoutId id="2147483759" r:id="rId11"/>
    <p:sldLayoutId id="2147483762" r:id="rId12"/>
  </p:sldLayoutIdLst>
  <p:transition spd="med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+mn-lt"/>
          <a:ea typeface="+mj-ea"/>
          <a:cs typeface="Calibri"/>
          <a:sym typeface="Calibri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ヒラギノ角ゴ ProN W3" charset="0"/>
          <a:cs typeface="Calibri" pitchFamily="34" charset="0"/>
          <a:sym typeface="Calibri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ヒラギノ角ゴ ProN W3" charset="0"/>
          <a:cs typeface="Calibri" pitchFamily="34" charset="0"/>
          <a:sym typeface="Calibri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ヒラギノ角ゴ ProN W3" charset="0"/>
          <a:cs typeface="Calibri" pitchFamily="34" charset="0"/>
          <a:sym typeface="Calibri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2268"/>
          </a:solidFill>
          <a:latin typeface="Calibri" pitchFamily="34" charset="0"/>
          <a:ea typeface="ヒラギノ角ゴ ProN W3" charset="0"/>
          <a:cs typeface="Calibri" pitchFamily="34" charset="0"/>
          <a:sym typeface="Calibri" pitchFamily="34" charset="0"/>
        </a:defRPr>
      </a:lvl5pPr>
      <a:lvl6pPr marL="49688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ヒラギノ角ゴ ProN W3" charset="0"/>
          <a:cs typeface="ヒラギノ角ゴ ProN W3" charset="0"/>
          <a:sym typeface="Calibri" pitchFamily="34" charset="0"/>
        </a:defRPr>
      </a:lvl6pPr>
      <a:lvl7pPr marL="95408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ヒラギノ角ゴ ProN W3" charset="0"/>
          <a:cs typeface="ヒラギノ角ゴ ProN W3" charset="0"/>
          <a:sym typeface="Calibri" pitchFamily="34" charset="0"/>
        </a:defRPr>
      </a:lvl7pPr>
      <a:lvl8pPr marL="141128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ヒラギノ角ゴ ProN W3" charset="0"/>
          <a:cs typeface="ヒラギノ角ゴ ProN W3" charset="0"/>
          <a:sym typeface="Calibri" pitchFamily="34" charset="0"/>
        </a:defRPr>
      </a:lvl8pPr>
      <a:lvl9pPr marL="186848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ヒラギノ角ゴ ProN W3" charset="0"/>
          <a:cs typeface="ヒラギノ角ゴ ProN W3" charset="0"/>
          <a:sym typeface="Calibri" pitchFamily="34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800">
          <a:solidFill>
            <a:srgbClr val="222268"/>
          </a:solidFill>
          <a:latin typeface="Calibri"/>
          <a:ea typeface="+mn-ea"/>
          <a:cs typeface="Calibri"/>
          <a:sym typeface="Calibri" pitchFamily="34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400">
          <a:solidFill>
            <a:srgbClr val="222268"/>
          </a:solidFill>
          <a:latin typeface="Calibri"/>
          <a:ea typeface="+mn-ea"/>
          <a:cs typeface="Calibri"/>
          <a:sym typeface="Calibri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000">
          <a:solidFill>
            <a:srgbClr val="222268"/>
          </a:solidFill>
          <a:latin typeface="Calibri"/>
          <a:ea typeface="+mn-ea"/>
          <a:cs typeface="Calibri"/>
          <a:sym typeface="Calibri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>
          <a:solidFill>
            <a:srgbClr val="222268"/>
          </a:solidFill>
          <a:latin typeface="Calibri"/>
          <a:ea typeface="+mn-ea"/>
          <a:cs typeface="Calibri"/>
          <a:sym typeface="Calibri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1600">
          <a:solidFill>
            <a:srgbClr val="222268"/>
          </a:solidFill>
          <a:latin typeface="Calibri"/>
          <a:ea typeface="+mn-ea"/>
          <a:cs typeface="Calibri"/>
          <a:sym typeface="Calibri" pitchFamily="34" charset="0"/>
        </a:defRPr>
      </a:lvl5pPr>
      <a:lvl6pPr marL="2503488" indent="-228600" algn="l" rtl="0" eaLnBrk="1" fontAlgn="base" hangingPunct="1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Calibri" pitchFamily="34" charset="0"/>
        </a:defRPr>
      </a:lvl6pPr>
      <a:lvl7pPr marL="2960688" indent="-228600" algn="l" rtl="0" eaLnBrk="1" fontAlgn="base" hangingPunct="1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Calibri" pitchFamily="34" charset="0"/>
        </a:defRPr>
      </a:lvl7pPr>
      <a:lvl8pPr marL="3417888" indent="-228600" algn="l" rtl="0" eaLnBrk="1" fontAlgn="base" hangingPunct="1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Calibri" pitchFamily="34" charset="0"/>
        </a:defRPr>
      </a:lvl8pPr>
      <a:lvl9pPr marL="3875088" indent="-228600" algn="l" rtl="0" eaLnBrk="1" fontAlgn="base" hangingPunct="1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270643" y="1996337"/>
            <a:ext cx="5011905" cy="1961147"/>
          </a:xfrm>
        </p:spPr>
        <p:txBody>
          <a:bodyPr/>
          <a:lstStyle/>
          <a:p>
            <a:pPr marL="0" indent="0" algn="l" eaLnBrk="1" hangingPunct="1"/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Towards the 3</a:t>
            </a:r>
            <a:r>
              <a:rPr lang="en-GB" sz="4000" b="1" baseline="30000" dirty="0" smtClean="0">
                <a:latin typeface="Calibri" charset="0"/>
                <a:ea typeface="Calibri" charset="0"/>
                <a:cs typeface="Calibri" charset="0"/>
              </a:rPr>
              <a:t>rd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 90: Factors associated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ith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dherence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nd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iral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uppression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mong </a:t>
            </a:r>
            <a:r>
              <a:rPr lang="en-GB" sz="4000" b="1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dolescents 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n </a:t>
            </a:r>
            <a:r>
              <a:rPr lang="en-GB" sz="4000" b="1" dirty="0" smtClean="0">
                <a:latin typeface="Calibri" charset="0"/>
                <a:ea typeface="Calibri" charset="0"/>
                <a:cs typeface="Calibri" charset="0"/>
              </a:rPr>
              <a:t>Siaya County, Kenya </a:t>
            </a:r>
          </a:p>
        </p:txBody>
      </p:sp>
      <p:sp>
        <p:nvSpPr>
          <p:cNvPr id="5123" name="Subtitle 2"/>
          <p:cNvSpPr>
            <a:spLocks noGrp="1"/>
          </p:cNvSpPr>
          <p:nvPr>
            <p:ph type="subTitle" idx="4294967295"/>
          </p:nvPr>
        </p:nvSpPr>
        <p:spPr>
          <a:xfrm>
            <a:off x="381465" y="4831109"/>
            <a:ext cx="4114800" cy="1491916"/>
          </a:xfrm>
        </p:spPr>
        <p:txBody>
          <a:bodyPr/>
          <a:lstStyle/>
          <a:p>
            <a:pPr eaLnBrk="1" hangingPunct="1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Paul Wekesa </a:t>
            </a:r>
            <a:r>
              <a:rPr lang="en-GB" dirty="0" err="1" smtClean="0">
                <a:latin typeface="Calibri" pitchFamily="34" charset="0"/>
                <a:cs typeface="Calibri" pitchFamily="34" charset="0"/>
              </a:rPr>
              <a:t>MBchB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, PhD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buNone/>
            </a:pPr>
            <a:endParaRPr lang="en-GB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1" y="737581"/>
            <a:ext cx="7989912" cy="5809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599" y="152806"/>
            <a:ext cx="6521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3670"/>
                </a:solidFill>
                <a:latin typeface="Calibri" charset="0"/>
                <a:ea typeface="Calibri" charset="0"/>
                <a:cs typeface="Calibri" charset="0"/>
              </a:rPr>
              <a:t>Adherence Model</a:t>
            </a:r>
            <a:r>
              <a:rPr lang="en-US" dirty="0" smtClean="0"/>
              <a:t>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93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7162" y="165434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223670"/>
                </a:solidFill>
              </a:rPr>
              <a:t>     </a:t>
            </a:r>
            <a:r>
              <a:rPr lang="en-US" sz="3200" b="1" dirty="0" smtClean="0">
                <a:solidFill>
                  <a:srgbClr val="223670"/>
                </a:solidFill>
                <a:latin typeface="Calibri" charset="0"/>
                <a:ea typeface="Calibri" charset="0"/>
                <a:cs typeface="Calibri" charset="0"/>
              </a:rPr>
              <a:t>Viral Suppression Model</a:t>
            </a:r>
            <a:r>
              <a:rPr lang="en-US" sz="3200" dirty="0" smtClean="0">
                <a:solidFill>
                  <a:srgbClr val="223670"/>
                </a:solidFill>
              </a:rPr>
              <a:t>	 </a:t>
            </a:r>
            <a:endParaRPr lang="en-US" sz="3200" dirty="0">
              <a:solidFill>
                <a:srgbClr val="22367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8" y="750689"/>
            <a:ext cx="8021769" cy="58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04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158" y="385011"/>
            <a:ext cx="4355432" cy="505325"/>
          </a:xfrm>
        </p:spPr>
        <p:txBody>
          <a:bodyPr/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Conclusion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525378"/>
            <a:ext cx="8373979" cy="2839452"/>
          </a:xfrm>
        </p:spPr>
        <p:txBody>
          <a:bodyPr>
            <a:normAutofit fontScale="85000" lnSpcReduction="20000"/>
          </a:bodyPr>
          <a:lstStyle/>
          <a:p>
            <a:pPr marL="39688" indent="0">
              <a:buNone/>
            </a:pPr>
            <a:endParaRPr lang="en-US" b="0" dirty="0" smtClean="0"/>
          </a:p>
          <a:p>
            <a:r>
              <a:rPr lang="en-US" dirty="0"/>
              <a:t>G</a:t>
            </a:r>
            <a:r>
              <a:rPr lang="en-US" b="0" dirty="0" smtClean="0"/>
              <a:t>ood </a:t>
            </a:r>
            <a:r>
              <a:rPr lang="en-US" b="0" dirty="0" smtClean="0"/>
              <a:t>adherence among </a:t>
            </a:r>
            <a:r>
              <a:rPr lang="en-US" b="0" dirty="0" smtClean="0"/>
              <a:t>adolescents was associated with </a:t>
            </a:r>
            <a:r>
              <a:rPr lang="en-US" b="0" dirty="0" smtClean="0"/>
              <a:t>viral suppression (11x), caregivers</a:t>
            </a:r>
            <a:r>
              <a:rPr lang="en-US" b="0" dirty="0" smtClean="0"/>
              <a:t>’ good </a:t>
            </a:r>
            <a:r>
              <a:rPr lang="en-US" b="0" dirty="0" smtClean="0"/>
              <a:t>SRA (9X), region (3 and 4x – Siaya and </a:t>
            </a:r>
            <a:r>
              <a:rPr lang="en-US" b="0" dirty="0" err="1" smtClean="0"/>
              <a:t>Ugunja</a:t>
            </a:r>
            <a:r>
              <a:rPr lang="en-US" b="0" dirty="0" smtClean="0"/>
              <a:t>) and frequency of clinic visits (3x) </a:t>
            </a:r>
            <a:endParaRPr lang="en-US" b="0" dirty="0" smtClean="0"/>
          </a:p>
          <a:p>
            <a:r>
              <a:rPr lang="en-US" dirty="0" smtClean="0"/>
              <a:t>Viral suppression among adolescents was associated with good </a:t>
            </a:r>
            <a:r>
              <a:rPr lang="en-US" dirty="0" smtClean="0"/>
              <a:t>SRA (11x), </a:t>
            </a:r>
            <a:r>
              <a:rPr lang="en-US" dirty="0" smtClean="0"/>
              <a:t>clinic visit intervals of 2 months or </a:t>
            </a:r>
            <a:r>
              <a:rPr lang="en-US" dirty="0" smtClean="0"/>
              <a:t>more (2.8x), region (</a:t>
            </a:r>
            <a:r>
              <a:rPr lang="en-US" dirty="0" err="1" smtClean="0"/>
              <a:t>Rarieda</a:t>
            </a:r>
            <a:r>
              <a:rPr lang="en-US" dirty="0" smtClean="0"/>
              <a:t> 1.9x) and Regimen (2</a:t>
            </a:r>
            <a:r>
              <a:rPr lang="en-US" baseline="30000" dirty="0" smtClean="0"/>
              <a:t>nd</a:t>
            </a:r>
            <a:r>
              <a:rPr lang="en-US" dirty="0" smtClean="0"/>
              <a:t>/3</a:t>
            </a:r>
            <a:r>
              <a:rPr lang="en-US" baseline="30000" dirty="0" smtClean="0"/>
              <a:t>rd</a:t>
            </a:r>
            <a:r>
              <a:rPr lang="en-US" dirty="0" smtClean="0"/>
              <a:t> line -3.8x/</a:t>
            </a:r>
            <a:r>
              <a:rPr lang="en-US" dirty="0" err="1" smtClean="0"/>
              <a:t>Tenofovir</a:t>
            </a:r>
            <a:r>
              <a:rPr lang="en-US" dirty="0" smtClean="0"/>
              <a:t>-based </a:t>
            </a:r>
            <a:r>
              <a:rPr lang="en-US" dirty="0" smtClean="0"/>
              <a:t>ART </a:t>
            </a:r>
            <a:r>
              <a:rPr lang="en-US" dirty="0" smtClean="0"/>
              <a:t>regimens -1.5x)</a:t>
            </a:r>
            <a:endParaRPr lang="en-US" b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52">
            <a:off x="594493" y="3712095"/>
            <a:ext cx="3962539" cy="2641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487">
            <a:off x="4786840" y="3712096"/>
            <a:ext cx="3962539" cy="2641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4998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of self reported adherence was a limitation, since this is inferior to gold standard</a:t>
            </a:r>
          </a:p>
          <a:p>
            <a:r>
              <a:rPr lang="en-US" dirty="0" smtClean="0"/>
              <a:t>We used cross-sectional viral load results and therefore did not measure effect over time</a:t>
            </a:r>
          </a:p>
          <a:p>
            <a:r>
              <a:rPr lang="en-US" dirty="0" smtClean="0"/>
              <a:t>We did not adjust for duration on ART and mode of HIV transmission</a:t>
            </a:r>
          </a:p>
          <a:p>
            <a:r>
              <a:rPr lang="en-US" dirty="0" smtClean="0"/>
              <a:t>Use of retrospective data</a:t>
            </a:r>
          </a:p>
          <a:p>
            <a:pPr marL="396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55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Prospective evaluation of the effect of these factors over time to inform implementation strategies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20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US" sz="1600" dirty="0" err="1" smtClean="0"/>
              <a:t>Adejumo</a:t>
            </a:r>
            <a:r>
              <a:rPr lang="en-US" sz="1600" dirty="0"/>
              <a:t>, O. A., </a:t>
            </a:r>
            <a:r>
              <a:rPr lang="en-US" sz="1600" dirty="0" err="1"/>
              <a:t>Malee</a:t>
            </a:r>
            <a:r>
              <a:rPr lang="en-US" sz="1600" dirty="0"/>
              <a:t>, K. M., </a:t>
            </a:r>
            <a:r>
              <a:rPr lang="en-US" sz="1600" dirty="0" err="1"/>
              <a:t>Ryscavage</a:t>
            </a:r>
            <a:r>
              <a:rPr lang="en-US" sz="1600" dirty="0"/>
              <a:t>, P., Hunter, S. J., &amp; </a:t>
            </a:r>
            <a:r>
              <a:rPr lang="en-US" sz="1600" dirty="0" err="1"/>
              <a:t>Taiwo</a:t>
            </a:r>
            <a:r>
              <a:rPr lang="en-US" sz="1600" dirty="0"/>
              <a:t>, B. O. (2015). Contemporary issues on the epidemiology and antiretroviral adherence of HIV‐infected adolescents in sub‐Saharan Africa: a narrative review. </a:t>
            </a:r>
            <a:r>
              <a:rPr lang="en-US" sz="1600" i="1" dirty="0"/>
              <a:t>Journal of the International AIDS Society</a:t>
            </a:r>
            <a:r>
              <a:rPr lang="en-US" sz="1600" dirty="0"/>
              <a:t>, </a:t>
            </a:r>
            <a:r>
              <a:rPr lang="en-US" sz="1600" i="1" dirty="0"/>
              <a:t>18</a:t>
            </a:r>
            <a:r>
              <a:rPr lang="en-US" sz="1600" dirty="0"/>
              <a:t>(1), 20049.</a:t>
            </a:r>
            <a:endParaRPr lang="en-US" sz="1600" dirty="0" smtClean="0"/>
          </a:p>
          <a:p>
            <a:r>
              <a:rPr lang="en-US" sz="1600" dirty="0" err="1" smtClean="0"/>
              <a:t>Idele</a:t>
            </a:r>
            <a:r>
              <a:rPr lang="en-US" sz="1600" dirty="0"/>
              <a:t>, P., Gillespie, A., </a:t>
            </a:r>
            <a:r>
              <a:rPr lang="en-US" sz="1600" dirty="0" err="1"/>
              <a:t>Porth</a:t>
            </a:r>
            <a:r>
              <a:rPr lang="en-US" sz="1600" dirty="0"/>
              <a:t>, T., Suzuki, C., </a:t>
            </a:r>
            <a:r>
              <a:rPr lang="en-US" sz="1600" dirty="0" err="1"/>
              <a:t>Mahy</a:t>
            </a:r>
            <a:r>
              <a:rPr lang="en-US" sz="1600" dirty="0"/>
              <a:t>, M., </a:t>
            </a:r>
            <a:r>
              <a:rPr lang="en-US" sz="1600" dirty="0" err="1"/>
              <a:t>Kasedde</a:t>
            </a:r>
            <a:r>
              <a:rPr lang="en-US" sz="1600" dirty="0"/>
              <a:t>, S., &amp; Luo, C. (2014). Epidemiology of HIV and AIDS among adolescents: current status, inequities, and data gaps. </a:t>
            </a:r>
            <a:r>
              <a:rPr lang="en-US" sz="1600" i="1" dirty="0"/>
              <a:t>JAIDS Journal of Acquired Immune Deficiency Syndromes</a:t>
            </a:r>
            <a:r>
              <a:rPr lang="en-US" sz="1600" dirty="0"/>
              <a:t>, </a:t>
            </a:r>
            <a:r>
              <a:rPr lang="en-US" sz="1600" i="1" dirty="0"/>
              <a:t>66</a:t>
            </a:r>
            <a:r>
              <a:rPr lang="en-US" sz="1600" dirty="0"/>
              <a:t>, S144-S153.</a:t>
            </a:r>
          </a:p>
          <a:p>
            <a:r>
              <a:rPr lang="en-US" sz="1600" dirty="0" smtClean="0"/>
              <a:t>Ministry of Health (2015). Kenya’s fast track plan to end HIV and AIDS among adolescents and young people. Retrieved from http:www.nacc.co.ke.</a:t>
            </a:r>
          </a:p>
          <a:p>
            <a:r>
              <a:rPr lang="en-US" sz="1600" dirty="0" err="1" smtClean="0"/>
              <a:t>Nabukeera-Barungi</a:t>
            </a:r>
            <a:r>
              <a:rPr lang="en-US" sz="1600" dirty="0"/>
              <a:t>, N., </a:t>
            </a:r>
            <a:r>
              <a:rPr lang="en-US" sz="1600" dirty="0" err="1"/>
              <a:t>Elyanu</a:t>
            </a:r>
            <a:r>
              <a:rPr lang="en-US" sz="1600" dirty="0"/>
              <a:t>, P., </a:t>
            </a:r>
            <a:r>
              <a:rPr lang="en-US" sz="1600" dirty="0" err="1"/>
              <a:t>Asire</a:t>
            </a:r>
            <a:r>
              <a:rPr lang="en-US" sz="1600" dirty="0"/>
              <a:t>, B., </a:t>
            </a:r>
            <a:r>
              <a:rPr lang="en-US" sz="1600" dirty="0" err="1"/>
              <a:t>Katureebe</a:t>
            </a:r>
            <a:r>
              <a:rPr lang="en-US" sz="1600" dirty="0"/>
              <a:t>, C., </a:t>
            </a:r>
            <a:r>
              <a:rPr lang="en-US" sz="1600" dirty="0" err="1"/>
              <a:t>Lukabwe</a:t>
            </a:r>
            <a:r>
              <a:rPr lang="en-US" sz="1600" dirty="0"/>
              <a:t>, I., </a:t>
            </a:r>
            <a:r>
              <a:rPr lang="en-US" sz="1600" dirty="0" err="1"/>
              <a:t>Namusoke</a:t>
            </a:r>
            <a:r>
              <a:rPr lang="en-US" sz="1600" dirty="0"/>
              <a:t>, E., ... &amp; </a:t>
            </a:r>
            <a:r>
              <a:rPr lang="en-US" sz="1600" dirty="0" err="1"/>
              <a:t>Tumwesigye</a:t>
            </a:r>
            <a:r>
              <a:rPr lang="en-US" sz="1600" dirty="0"/>
              <a:t>, N. (2015). Adherence to antiretroviral therapy and retention in care for adolescents living with HIV from 10 districts in Uganda. </a:t>
            </a:r>
            <a:r>
              <a:rPr lang="en-US" sz="1600" i="1" dirty="0"/>
              <a:t>BMC infectious </a:t>
            </a:r>
            <a:r>
              <a:rPr lang="en-US" sz="1600" dirty="0"/>
              <a:t>diseases, 15(1), 520</a:t>
            </a:r>
            <a:r>
              <a:rPr lang="en-US" sz="1600" dirty="0" smtClean="0"/>
              <a:t>.</a:t>
            </a:r>
          </a:p>
          <a:p>
            <a:r>
              <a:rPr lang="en-US" sz="1600" dirty="0"/>
              <a:t>Yang, E., </a:t>
            </a:r>
            <a:r>
              <a:rPr lang="en-US" sz="1600" dirty="0" err="1"/>
              <a:t>Mphele</a:t>
            </a:r>
            <a:r>
              <a:rPr lang="en-US" sz="1600" dirty="0"/>
              <a:t>, S., </a:t>
            </a:r>
            <a:r>
              <a:rPr lang="en-US" sz="1600" dirty="0" err="1"/>
              <a:t>Moshashane</a:t>
            </a:r>
            <a:r>
              <a:rPr lang="en-US" sz="1600" dirty="0"/>
              <a:t>, N., Bula, B., Chapman, J., </a:t>
            </a:r>
            <a:r>
              <a:rPr lang="en-US" sz="1600" dirty="0" err="1"/>
              <a:t>Okatch</a:t>
            </a:r>
            <a:r>
              <a:rPr lang="en-US" sz="1600" dirty="0"/>
              <a:t>, H., ... &amp; </a:t>
            </a:r>
            <a:r>
              <a:rPr lang="en-US" sz="1600" dirty="0" err="1"/>
              <a:t>Lowenthal</a:t>
            </a:r>
            <a:r>
              <a:rPr lang="en-US" sz="1600" dirty="0"/>
              <a:t>, E. (2017). Distinctive barriers to antiretroviral therapy adherence among non-adherent adolescents living with HIV in Botswana. </a:t>
            </a:r>
            <a:r>
              <a:rPr lang="en-US" sz="1600" i="1" dirty="0"/>
              <a:t>AIDS care</a:t>
            </a:r>
            <a:r>
              <a:rPr lang="en-US" sz="1600" dirty="0"/>
              <a:t>, 1-8.</a:t>
            </a:r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References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46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Participating </a:t>
            </a:r>
            <a:r>
              <a:rPr lang="en-US" dirty="0" smtClean="0"/>
              <a:t>adolescents</a:t>
            </a:r>
            <a:endParaRPr lang="en-US" dirty="0" smtClean="0"/>
          </a:p>
          <a:p>
            <a:r>
              <a:rPr lang="en-US" dirty="0" smtClean="0"/>
              <a:t>Health facilities </a:t>
            </a:r>
            <a:r>
              <a:rPr lang="en-US" dirty="0" smtClean="0"/>
              <a:t>staff in </a:t>
            </a:r>
            <a:r>
              <a:rPr lang="en-US" dirty="0" smtClean="0"/>
              <a:t>Siaya County</a:t>
            </a:r>
          </a:p>
          <a:p>
            <a:r>
              <a:rPr lang="en-US" dirty="0" smtClean="0"/>
              <a:t>Siaya County </a:t>
            </a:r>
            <a:r>
              <a:rPr lang="en-US" dirty="0" smtClean="0"/>
              <a:t>Department </a:t>
            </a:r>
            <a:r>
              <a:rPr lang="en-US" dirty="0" smtClean="0"/>
              <a:t>of </a:t>
            </a:r>
            <a:r>
              <a:rPr lang="en-US" dirty="0" smtClean="0"/>
              <a:t>Health </a:t>
            </a:r>
            <a:endParaRPr lang="en-US" dirty="0" smtClean="0"/>
          </a:p>
          <a:p>
            <a:r>
              <a:rPr lang="en-US" dirty="0" smtClean="0"/>
              <a:t>CDC</a:t>
            </a:r>
          </a:p>
          <a:p>
            <a:r>
              <a:rPr lang="en-US" dirty="0" smtClean="0"/>
              <a:t>CHS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Acknowledgments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30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4933" y="634999"/>
            <a:ext cx="8229600" cy="4191000"/>
          </a:xfrm>
        </p:spPr>
        <p:txBody>
          <a:bodyPr/>
          <a:lstStyle/>
          <a:p>
            <a:pPr marL="39688" indent="0">
              <a:buNone/>
            </a:pPr>
            <a:endParaRPr lang="en-US" sz="1800" b="1" dirty="0" smtClean="0"/>
          </a:p>
          <a:p>
            <a:pPr marL="39688" indent="0">
              <a:buNone/>
            </a:pPr>
            <a:endParaRPr lang="en-US" sz="1800" b="1" dirty="0"/>
          </a:p>
          <a:p>
            <a:pPr marL="39688" indent="0">
              <a:buNone/>
            </a:pPr>
            <a:endParaRPr lang="en-US" sz="1800" b="1" dirty="0" smtClean="0"/>
          </a:p>
          <a:p>
            <a:pPr marL="39688" indent="0">
              <a:buNone/>
            </a:pPr>
            <a:r>
              <a:rPr lang="en-US" sz="1800" b="1" dirty="0" smtClean="0"/>
              <a:t>CDC </a:t>
            </a:r>
            <a:r>
              <a:rPr lang="en-US" sz="1800" b="1" dirty="0"/>
              <a:t>support acknowledgement:</a:t>
            </a:r>
            <a:endParaRPr lang="en-US" sz="1800" dirty="0"/>
          </a:p>
          <a:p>
            <a:pPr marL="39688" indent="0">
              <a:buNone/>
            </a:pPr>
            <a:r>
              <a:rPr lang="en-US" sz="1800" i="1" dirty="0"/>
              <a:t>“This </a:t>
            </a:r>
            <a:r>
              <a:rPr lang="en-US" sz="1800" i="1" dirty="0" smtClean="0"/>
              <a:t>project </a:t>
            </a:r>
            <a:r>
              <a:rPr lang="en-US" sz="1800" i="1" dirty="0"/>
              <a:t>has been supported [in part] by the President’s Emergency Plan for AIDS Relief (PEPFAR) through the Centers for Disease Control and Prevention (CDC) [under the terms of [GH001946]].”     </a:t>
            </a:r>
            <a:endParaRPr lang="en-US" sz="1800" dirty="0"/>
          </a:p>
          <a:p>
            <a:pPr marL="39688" indent="0">
              <a:buNone/>
            </a:pPr>
            <a:r>
              <a:rPr lang="en-US" sz="1800" b="1" dirty="0"/>
              <a:t>CDC authorship disclaimer:</a:t>
            </a:r>
            <a:endParaRPr lang="en-US" sz="1800" dirty="0"/>
          </a:p>
          <a:p>
            <a:pPr marL="39688" indent="0">
              <a:buNone/>
            </a:pPr>
            <a:r>
              <a:rPr lang="en-US" sz="1800" i="1" dirty="0"/>
              <a:t>"The findings and conclusions in this report are those of the author(s) and do not necessarily represent the official position of the funding agencies."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52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1773" y="1188898"/>
            <a:ext cx="7712110" cy="4191000"/>
          </a:xfrm>
        </p:spPr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Methods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Conclusions</a:t>
            </a:r>
          </a:p>
          <a:p>
            <a:r>
              <a:rPr lang="en-US" dirty="0" smtClean="0"/>
              <a:t>Limitations</a:t>
            </a:r>
          </a:p>
          <a:p>
            <a:r>
              <a:rPr lang="en-US" dirty="0" smtClean="0"/>
              <a:t>Recommendations</a:t>
            </a:r>
            <a:endParaRPr lang="en-US" dirty="0" smtClean="0"/>
          </a:p>
          <a:p>
            <a:r>
              <a:rPr lang="en-US" dirty="0" smtClean="0"/>
              <a:t>References</a:t>
            </a:r>
          </a:p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028" y="141516"/>
            <a:ext cx="8229600" cy="762000"/>
          </a:xfrm>
        </p:spPr>
        <p:txBody>
          <a:bodyPr/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Outline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35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175" y="529515"/>
            <a:ext cx="4057650" cy="65960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Background</a:t>
            </a:r>
            <a:r>
              <a:rPr lang="en-US" sz="4000" b="1" dirty="0" smtClean="0"/>
              <a:t>	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7240" y="1349542"/>
            <a:ext cx="5187169" cy="4971047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smtClean="0"/>
              <a:t>Adolescents are at the </a:t>
            </a:r>
            <a:r>
              <a:rPr lang="en-US" b="0" dirty="0" err="1" smtClean="0"/>
              <a:t>centre</a:t>
            </a:r>
            <a:r>
              <a:rPr lang="en-US" b="0" dirty="0" smtClean="0"/>
              <a:t> of the global HIV epidemic</a:t>
            </a:r>
          </a:p>
          <a:p>
            <a:r>
              <a:rPr lang="en-US" b="0" dirty="0" smtClean="0"/>
              <a:t>Globally AIDS-related deaths declined by 32% in other age groups but increased by 50% among adolescents </a:t>
            </a:r>
            <a:r>
              <a:rPr lang="en-US" dirty="0"/>
              <a:t>(</a:t>
            </a:r>
            <a:r>
              <a:rPr lang="en-US" dirty="0" err="1"/>
              <a:t>Idele</a:t>
            </a:r>
            <a:r>
              <a:rPr lang="en-US" dirty="0"/>
              <a:t> et al., 2014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adolescent HIV epidemic continues to be fueled as children with vertically transmitted HIV transition to adolescence </a:t>
            </a:r>
            <a:r>
              <a:rPr lang="en-US" dirty="0"/>
              <a:t>(</a:t>
            </a:r>
            <a:r>
              <a:rPr lang="en-US" dirty="0" err="1"/>
              <a:t>Barungi</a:t>
            </a:r>
            <a:r>
              <a:rPr lang="en-US" dirty="0"/>
              <a:t> et al., 2015</a:t>
            </a:r>
            <a:r>
              <a:rPr lang="en-US" dirty="0" smtClean="0"/>
              <a:t>) </a:t>
            </a:r>
            <a:endParaRPr lang="en-US" b="0" dirty="0" smtClean="0"/>
          </a:p>
          <a:p>
            <a:r>
              <a:rPr lang="en-US" b="0" dirty="0" smtClean="0"/>
              <a:t>Sub-Saharan Africa is disproportionately affected with 85% of the burden, particularly in Southern and Eastern Africa </a:t>
            </a:r>
            <a:r>
              <a:rPr lang="en-US" dirty="0" smtClean="0"/>
              <a:t>(</a:t>
            </a:r>
            <a:r>
              <a:rPr lang="en-US" dirty="0" err="1" smtClean="0"/>
              <a:t>Idele</a:t>
            </a:r>
            <a:r>
              <a:rPr lang="en-US" dirty="0" smtClean="0"/>
              <a:t> </a:t>
            </a:r>
            <a:r>
              <a:rPr lang="en-US" dirty="0"/>
              <a:t>et al., 2014</a:t>
            </a:r>
            <a:r>
              <a:rPr lang="en-US" dirty="0" smtClean="0"/>
              <a:t>)</a:t>
            </a:r>
            <a:endParaRPr lang="en-US" b="0" dirty="0" smtClean="0"/>
          </a:p>
          <a:p>
            <a:r>
              <a:rPr lang="en-US" dirty="0" smtClean="0"/>
              <a:t>In Kenya, an estimated 29% of new HIV infections are among adolescents and youth (</a:t>
            </a:r>
            <a:r>
              <a:rPr lang="en-US" dirty="0" err="1" smtClean="0"/>
              <a:t>MoH</a:t>
            </a:r>
            <a:r>
              <a:rPr lang="en-US" dirty="0" smtClean="0"/>
              <a:t>, 2015)</a:t>
            </a:r>
            <a:endParaRPr lang="en-US" b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" y="2264814"/>
            <a:ext cx="3962539" cy="2641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6427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13" y="947737"/>
            <a:ext cx="5994627" cy="5014913"/>
          </a:xfrm>
        </p:spPr>
        <p:txBody>
          <a:bodyPr/>
          <a:lstStyle/>
          <a:p>
            <a:r>
              <a:rPr lang="en-US" sz="2600" dirty="0" smtClean="0"/>
              <a:t>Adolescence is associated with unique psychosocial and health needs</a:t>
            </a:r>
          </a:p>
          <a:p>
            <a:r>
              <a:rPr lang="en-US" sz="2600" dirty="0" smtClean="0"/>
              <a:t>Need for autonomy, risk-taking behavior, peer influence could affect management of adolescents living with HIV (ALHIV) (</a:t>
            </a:r>
            <a:r>
              <a:rPr lang="en-US" sz="2600" dirty="0" err="1" smtClean="0"/>
              <a:t>Adejumo</a:t>
            </a:r>
            <a:r>
              <a:rPr lang="en-US" sz="2600" dirty="0" smtClean="0"/>
              <a:t> </a:t>
            </a:r>
            <a:r>
              <a:rPr lang="en-US" sz="2600" dirty="0"/>
              <a:t>et al., 2015)</a:t>
            </a:r>
            <a:endParaRPr lang="en-US" sz="2600" dirty="0" smtClean="0"/>
          </a:p>
          <a:p>
            <a:r>
              <a:rPr lang="en-US" sz="2600" dirty="0" smtClean="0"/>
              <a:t>Suboptimal adherence and viral suppression is more likely among adolescents affecting future treatment options </a:t>
            </a:r>
            <a:r>
              <a:rPr lang="en-US" sz="2600" dirty="0"/>
              <a:t>(</a:t>
            </a:r>
            <a:r>
              <a:rPr lang="en-US" sz="2600" dirty="0" smtClean="0"/>
              <a:t>Yang </a:t>
            </a:r>
            <a:r>
              <a:rPr lang="en-US" sz="2600" dirty="0"/>
              <a:t>et al., 2017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We sought to investigate predictors of adherence and viral suppression among ALHIV in Siaya, Kenya</a:t>
            </a:r>
          </a:p>
          <a:p>
            <a:pPr marL="3968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530" y="185737"/>
            <a:ext cx="8229600" cy="762000"/>
          </a:xfrm>
        </p:spPr>
        <p:txBody>
          <a:bodyPr/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Background 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650">
            <a:off x="5757862" y="2391727"/>
            <a:ext cx="3909377" cy="260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20406850" lon="21469269" rev="2018291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1266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339" y="367968"/>
            <a:ext cx="3907255" cy="38601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Methods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280" y="880884"/>
            <a:ext cx="8748105" cy="5977116"/>
          </a:xfrm>
        </p:spPr>
        <p:txBody>
          <a:bodyPr>
            <a:normAutofit fontScale="92500" lnSpcReduction="10000"/>
          </a:bodyPr>
          <a:lstStyle/>
          <a:p>
            <a:r>
              <a:rPr lang="en-US" sz="3400" b="0" dirty="0" smtClean="0"/>
              <a:t>Retrospective cohort analysis of 2814 adolescent records receiving care at 119 health facilities (initiating ART between 2000 and 2017)  </a:t>
            </a:r>
          </a:p>
          <a:p>
            <a:r>
              <a:rPr lang="en-US" sz="3400" dirty="0"/>
              <a:t>Variables included: </a:t>
            </a:r>
            <a:r>
              <a:rPr lang="en-US" sz="3400" dirty="0" smtClean="0"/>
              <a:t>age</a:t>
            </a:r>
            <a:r>
              <a:rPr lang="en-US" sz="3400" dirty="0"/>
              <a:t>, </a:t>
            </a:r>
            <a:r>
              <a:rPr lang="en-US" sz="3400" dirty="0" smtClean="0"/>
              <a:t>sex</a:t>
            </a:r>
            <a:r>
              <a:rPr lang="en-US" sz="3400" dirty="0"/>
              <a:t>, </a:t>
            </a:r>
            <a:r>
              <a:rPr lang="en-US" sz="3400" dirty="0" smtClean="0"/>
              <a:t>sub county, ART regimen</a:t>
            </a:r>
            <a:r>
              <a:rPr lang="en-US" sz="3400" dirty="0"/>
              <a:t>, </a:t>
            </a:r>
            <a:r>
              <a:rPr lang="en-US" sz="3400" dirty="0" smtClean="0"/>
              <a:t>viral load, self reported adherence (SRA), frequency of clinic visits, caregiver SRA, caregiver </a:t>
            </a:r>
            <a:r>
              <a:rPr lang="en-US" sz="3400" dirty="0"/>
              <a:t>HIV status, </a:t>
            </a:r>
            <a:r>
              <a:rPr lang="en-US" sz="3400" dirty="0" smtClean="0"/>
              <a:t>caregivers </a:t>
            </a:r>
            <a:r>
              <a:rPr lang="en-US" sz="3400" dirty="0"/>
              <a:t>attendance of support groups, </a:t>
            </a:r>
            <a:r>
              <a:rPr lang="en-US" sz="3400" dirty="0" smtClean="0"/>
              <a:t>and stable </a:t>
            </a:r>
            <a:r>
              <a:rPr lang="en-US" sz="3400" dirty="0"/>
              <a:t>caregiver </a:t>
            </a:r>
          </a:p>
          <a:p>
            <a:r>
              <a:rPr lang="en-US" sz="3400" dirty="0" smtClean="0"/>
              <a:t>Bivariate analyses was done using chi square tests</a:t>
            </a:r>
          </a:p>
          <a:p>
            <a:r>
              <a:rPr lang="en-US" sz="3400" b="0" dirty="0" smtClean="0"/>
              <a:t>Multivariable binary logistic regression analysis was performed to evaluate outcomes reporting Odds ratios (OR) and 95% confidence intervals</a:t>
            </a:r>
            <a:endParaRPr lang="en-US" sz="3400" dirty="0" smtClean="0"/>
          </a:p>
          <a:p>
            <a:endParaRPr lang="en-US" b="0" dirty="0" smtClean="0"/>
          </a:p>
          <a:p>
            <a:endParaRPr lang="en-US" b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24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3568" y="158570"/>
            <a:ext cx="4786562" cy="72189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Results	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969" y="3842223"/>
            <a:ext cx="4652751" cy="237283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Outcomes</a:t>
            </a:r>
          </a:p>
          <a:p>
            <a:r>
              <a:rPr lang="en-US" sz="1800" dirty="0" smtClean="0"/>
              <a:t>Majority had good self reported adherence, 2192 (78.8%)</a:t>
            </a:r>
          </a:p>
          <a:p>
            <a:r>
              <a:rPr lang="en-US" sz="1800" dirty="0" smtClean="0"/>
              <a:t>389 (14%) and 201 (7.2%) had Fair and Poor self reported adherence respectively</a:t>
            </a:r>
          </a:p>
          <a:p>
            <a:r>
              <a:rPr lang="en-US" sz="1800" dirty="0" smtClean="0"/>
              <a:t>Over half, 1615 (61.6%) had viral suppression (&lt;=1000 copies) 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339969" y="846532"/>
            <a:ext cx="4865078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2588" lvl="0" indent="-342900" defTabSz="914400" eaLnBrk="0" hangingPunct="0">
              <a:spcBef>
                <a:spcPts val="800"/>
              </a:spcBef>
              <a:buClr>
                <a:srgbClr val="79463D">
                  <a:lumMod val="75000"/>
                </a:srgbClr>
              </a:buClr>
              <a:buSzPct val="100000"/>
              <a:buFont typeface="Arial" pitchFamily="34" charset="0"/>
              <a:buChar char="•"/>
            </a:pPr>
            <a:r>
              <a:rPr lang="en-US" kern="0" dirty="0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Analysis sample included 2,814 adolescents</a:t>
            </a:r>
          </a:p>
          <a:p>
            <a:pPr lvl="0" defTabSz="914400" eaLnBrk="0" hangingPunct="0">
              <a:spcBef>
                <a:spcPts val="800"/>
              </a:spcBef>
              <a:buClr>
                <a:srgbClr val="79463D">
                  <a:lumMod val="75000"/>
                </a:srgbClr>
              </a:buClr>
              <a:buSzPct val="100000"/>
            </a:pPr>
            <a:r>
              <a:rPr lang="en-US" b="1" kern="0" dirty="0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Demographics	</a:t>
            </a:r>
          </a:p>
          <a:p>
            <a:pPr marL="382588" lvl="0" indent="-342900" defTabSz="914400" eaLnBrk="0" hangingPunct="0">
              <a:spcBef>
                <a:spcPts val="800"/>
              </a:spcBef>
              <a:buClr>
                <a:srgbClr val="79463D">
                  <a:lumMod val="75000"/>
                </a:srgbClr>
              </a:buClr>
              <a:buSzPct val="100000"/>
              <a:buFont typeface="Arial" pitchFamily="34" charset="0"/>
              <a:buChar char="•"/>
            </a:pPr>
            <a:r>
              <a:rPr lang="en-US" kern="0" dirty="0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Slightly over half of adolescents were female 2934 (52.8%)</a:t>
            </a:r>
          </a:p>
          <a:p>
            <a:pPr marL="382588" lvl="0" indent="-342900" defTabSz="914400" eaLnBrk="0" hangingPunct="0">
              <a:spcBef>
                <a:spcPts val="800"/>
              </a:spcBef>
              <a:buClr>
                <a:srgbClr val="79463D">
                  <a:lumMod val="75000"/>
                </a:srgbClr>
              </a:buClr>
              <a:buSzPct val="100000"/>
              <a:buFont typeface="Arial" pitchFamily="34" charset="0"/>
              <a:buChar char="•"/>
            </a:pPr>
            <a:r>
              <a:rPr lang="en-US" kern="0" dirty="0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Majority were from Gem and </a:t>
            </a:r>
            <a:r>
              <a:rPr lang="en-US" kern="0" dirty="0" err="1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Bondo</a:t>
            </a:r>
            <a:r>
              <a:rPr lang="en-US" kern="0" dirty="0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 sub Counties; 687 (24.4%) and 660 (23.4%) respectively</a:t>
            </a:r>
          </a:p>
          <a:p>
            <a:pPr marL="382588" lvl="0" indent="-342900" defTabSz="914400" eaLnBrk="0" hangingPunct="0">
              <a:spcBef>
                <a:spcPts val="800"/>
              </a:spcBef>
              <a:buClr>
                <a:srgbClr val="79463D">
                  <a:lumMod val="75000"/>
                </a:srgbClr>
              </a:buClr>
              <a:buSzPct val="100000"/>
              <a:buFont typeface="Arial" pitchFamily="34" charset="0"/>
              <a:buChar char="•"/>
            </a:pPr>
            <a:r>
              <a:rPr lang="en-US" kern="0" dirty="0">
                <a:solidFill>
                  <a:srgbClr val="222268"/>
                </a:solidFill>
                <a:latin typeface="Calibri"/>
                <a:cs typeface="Calibri"/>
                <a:sym typeface="Calibri" pitchFamily="34" charset="0"/>
              </a:rPr>
              <a:t>Mean age of 13.3 years (SD = 2.7); Range (10-19 years)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7" y="904574"/>
            <a:ext cx="3717195" cy="2703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7" y="3732554"/>
            <a:ext cx="3717195" cy="27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14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8" indent="0">
              <a:buNone/>
            </a:pPr>
            <a:r>
              <a:rPr lang="en-US" dirty="0" smtClean="0"/>
              <a:t>Caregivers</a:t>
            </a:r>
          </a:p>
          <a:p>
            <a:r>
              <a:rPr lang="en-US" dirty="0" smtClean="0"/>
              <a:t>A total of 1,568 (55.7%) attended support groups </a:t>
            </a:r>
          </a:p>
          <a:p>
            <a:r>
              <a:rPr lang="en-US" dirty="0" smtClean="0"/>
              <a:t>Half were HIV positive 1,440 (51%)</a:t>
            </a:r>
          </a:p>
          <a:p>
            <a:r>
              <a:rPr lang="en-US" dirty="0" smtClean="0"/>
              <a:t>Of these 1,425 (99%) were on ART</a:t>
            </a:r>
          </a:p>
          <a:p>
            <a:r>
              <a:rPr lang="en-US" dirty="0" smtClean="0"/>
              <a:t>Of these 1,087 (88%) reported good adherence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087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33" y="914400"/>
            <a:ext cx="4146115" cy="51495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26" y="914400"/>
            <a:ext cx="3908121" cy="514951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2632" y="247648"/>
            <a:ext cx="65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223670"/>
                </a:solidFill>
                <a:latin typeface="Calibri" charset="0"/>
                <a:ea typeface="Calibri" charset="0"/>
                <a:cs typeface="Calibri" charset="0"/>
              </a:rPr>
              <a:t>Bivariate Analyses </a:t>
            </a:r>
            <a:r>
              <a:rPr lang="en-US" i="1" dirty="0" smtClean="0"/>
              <a:t>(Selected Variables)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543760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S ppt 2015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ea typeface="ヒラギノ角ゴ ProN W3" charset="0"/>
            <a:cs typeface="ヒラギノ角ゴ ProN W3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  <a:ea typeface="ヒラギノ角ゴ ProN W3" charset="0"/>
            <a:cs typeface="ヒラギノ角ゴ ProN W3" charset="0"/>
            <a:sym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CHS ppt 2015</Template>
  <TotalTime>18603</TotalTime>
  <Words>669</Words>
  <Application>Microsoft Office PowerPoint</Application>
  <PresentationFormat>On-screen Show (4:3)</PresentationFormat>
  <Paragraphs>84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Corbel Italic</vt:lpstr>
      <vt:lpstr>CorisandeBold</vt:lpstr>
      <vt:lpstr>ヒラギノ角ゴ ProN W3</vt:lpstr>
      <vt:lpstr>CHS ppt 2015</vt:lpstr>
      <vt:lpstr>Towards the 3rd 90: Factors associated with adherence and viral suppression among adolescents in Siaya County, Kenya </vt:lpstr>
      <vt:lpstr>PowerPoint Presentation</vt:lpstr>
      <vt:lpstr>Outline</vt:lpstr>
      <vt:lpstr>Background </vt:lpstr>
      <vt:lpstr>Background </vt:lpstr>
      <vt:lpstr>Methods</vt:lpstr>
      <vt:lpstr> Results </vt:lpstr>
      <vt:lpstr>Results</vt:lpstr>
      <vt:lpstr>PowerPoint Presentation</vt:lpstr>
      <vt:lpstr>PowerPoint Presentation</vt:lpstr>
      <vt:lpstr>PowerPoint Presentation</vt:lpstr>
      <vt:lpstr>Conclusion</vt:lpstr>
      <vt:lpstr>Limitations</vt:lpstr>
      <vt:lpstr>Recommendation</vt:lpstr>
      <vt:lpstr>References</vt:lpstr>
      <vt:lpstr>Acknowledgments</vt:lpstr>
      <vt:lpstr>PowerPoint Presentation</vt:lpstr>
    </vt:vector>
  </TitlesOfParts>
  <Company>Columbia University Medical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godana.mamo</dc:creator>
  <cp:lastModifiedBy>Paul Wekesa</cp:lastModifiedBy>
  <cp:revision>291</cp:revision>
  <dcterms:created xsi:type="dcterms:W3CDTF">2015-05-07T10:42:39Z</dcterms:created>
  <dcterms:modified xsi:type="dcterms:W3CDTF">2018-07-26T11:04:10Z</dcterms:modified>
</cp:coreProperties>
</file>